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5" r:id="rId9"/>
    <p:sldId id="268" r:id="rId10"/>
    <p:sldId id="271" r:id="rId11"/>
    <p:sldId id="273" r:id="rId12"/>
    <p:sldId id="272" r:id="rId13"/>
    <p:sldId id="275" r:id="rId14"/>
    <p:sldId id="276" r:id="rId15"/>
    <p:sldId id="277" r:id="rId16"/>
    <p:sldId id="278" r:id="rId17"/>
    <p:sldId id="282" r:id="rId18"/>
    <p:sldId id="284" r:id="rId19"/>
    <p:sldId id="286" r:id="rId20"/>
    <p:sldId id="290" r:id="rId21"/>
    <p:sldId id="289" r:id="rId22"/>
    <p:sldId id="270" r:id="rId23"/>
  </p:sldIdLst>
  <p:sldSz cx="12192000" cy="6858000"/>
  <p:notesSz cx="6797675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82272" autoAdjust="0"/>
  </p:normalViewPr>
  <p:slideViewPr>
    <p:cSldViewPr snapToGrid="0" snapToObjects="1">
      <p:cViewPr varScale="1">
        <p:scale>
          <a:sx n="102" d="100"/>
          <a:sy n="102" d="100"/>
        </p:scale>
        <p:origin x="1075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474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5263" y="217683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932" y="217683"/>
            <a:ext cx="297216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022F-5633-6543-894E-FD2DE400FD49}" type="datetime1">
              <a:rPr lang="fi-FI" smtClean="0">
                <a:latin typeface="Constantia"/>
              </a:rPr>
              <a:pPr/>
              <a:t>5.10.2023</a:t>
            </a:fld>
            <a:endParaRPr lang="en-US" dirty="0"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5263" y="9196388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1932" y="9196388"/>
            <a:ext cx="300023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BAE-304B-2D44-8228-4473014F3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05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93186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2946" y="4874787"/>
            <a:ext cx="4531783" cy="400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225263" y="217683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932" y="217683"/>
            <a:ext cx="297216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022F-5633-6543-894E-FD2DE400FD49}" type="datetime1">
              <a:rPr lang="fi-FI" smtClean="0">
                <a:latin typeface="Constantia"/>
              </a:rPr>
              <a:pPr/>
              <a:t>5.10.2023</a:t>
            </a:fld>
            <a:endParaRPr lang="en-US" dirty="0">
              <a:latin typeface="Constantia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25263" y="9196388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611932" y="9196388"/>
            <a:ext cx="300023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BAE-304B-2D44-8228-4473014F3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61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Kaksi erillistä yhteishakua. Hakija voi hakea molemmissa yhteishaussa, 6 hakukohdetta / haku. Voi vastaanottaa vain yhden kk-paikan.</a:t>
            </a:r>
          </a:p>
          <a:p>
            <a:endParaRPr lang="fi-FI" baseline="0" dirty="0"/>
          </a:p>
          <a:p>
            <a:r>
              <a:rPr lang="fi-FI" baseline="0" dirty="0"/>
              <a:t>Hakulomake on hakijakohtainen (yhteiset osiot + korkeakoulukohtaiset lisäkysymykset, jotka määräytyvät valittujen hakukohteiden mukaisesti)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5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1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1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Toisessa</a:t>
            </a:r>
            <a:r>
              <a:rPr lang="fi-FI" baseline="0" dirty="0"/>
              <a:t> yhteishaussa, todistusvalinnassa huomioidaan ylioppilastutkinnot ja </a:t>
            </a:r>
            <a:r>
              <a:rPr lang="fi-FI" baseline="0" dirty="0" err="1"/>
              <a:t>kv</a:t>
            </a:r>
            <a:r>
              <a:rPr lang="fi-FI" baseline="0" dirty="0"/>
              <a:t>-yo-tutkinnot (IB, EB, RP/DIA) sekä ammatillisesta perustutkinnot, jotka on suoritettu 1.8.2015 jälkeen. Ammatillisten tutkintojen arvosanat tulee olla tallennettu Koskeen 16.5. mennessä. Todistusvalinnan tulokset julkaistaan 27.5.2024 mennessä.</a:t>
            </a:r>
          </a:p>
          <a:p>
            <a:r>
              <a:rPr lang="fi-FI" baseline="0" dirty="0"/>
              <a:t>Ylioppilastutkinnosta huomioidaan äidinkieli, matematiikka ja vieras/toinen kieli kaikilta + lisäksi kaksi parasta pisteitä tuottavaa </a:t>
            </a:r>
            <a:r>
              <a:rPr lang="fi-FI" baseline="0" dirty="0" err="1"/>
              <a:t>reaalia</a:t>
            </a:r>
            <a:r>
              <a:rPr lang="fi-FI" baseline="0" dirty="0"/>
              <a:t>/vierasta kieltä.</a:t>
            </a:r>
          </a:p>
          <a:p>
            <a:r>
              <a:rPr lang="fi-FI" baseline="0" dirty="0"/>
              <a:t>Ammatillisista tutkinnoista huomioidaan kolmen yhteisen tutkinnon osan arvosanat eli viestintä- ja vuorovaikutus osaaminen, </a:t>
            </a:r>
            <a:r>
              <a:rPr lang="fi-FI" baseline="0" dirty="0" err="1"/>
              <a:t>matemaattis</a:t>
            </a:r>
            <a:r>
              <a:rPr lang="fi-FI" baseline="0" dirty="0"/>
              <a:t>-luonnontieteellinen osaaminen sekä yhteiskunta- ja työelämäosaaminen) sekä painotettu keskiarvo.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1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1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489" y="691764"/>
            <a:ext cx="6126028" cy="2259336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4489" y="3429000"/>
            <a:ext cx="6126028" cy="28538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1CE3E-A1FF-0840-8F57-F246DC7D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3393"/>
            <a:ext cx="6543368" cy="170218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US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AA945E-9DE6-3F40-A71A-D125B7834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030794"/>
            <a:ext cx="8313174" cy="32962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0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609600" y="423380"/>
            <a:ext cx="11068051" cy="5033524"/>
          </a:xfrm>
        </p:spPr>
        <p:txBody>
          <a:bodyPr/>
          <a:lstStyle/>
          <a:p>
            <a:pPr lv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89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32718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4" y="3301380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2051050"/>
            <a:ext cx="5141912" cy="706438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262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ijän nim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631" y="2160965"/>
            <a:ext cx="5781369" cy="1927102"/>
          </a:xfrm>
        </p:spPr>
        <p:txBody>
          <a:bodyPr>
            <a:normAutofit/>
          </a:bodyPr>
          <a:lstStyle>
            <a:lvl1pPr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CD1DA3F-D3C2-7646-B83A-A3115066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663677"/>
            <a:ext cx="4439264" cy="4572000"/>
          </a:xfrm>
        </p:spPr>
        <p:txBody>
          <a:bodyPr>
            <a:norm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2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D97C76C-288A-4443-B61A-46082CAD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4195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38971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452" y="691764"/>
            <a:ext cx="5653548" cy="1702187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FF9C358-BB74-F84D-ADDC-4A4D4289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691764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1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7" y="1169664"/>
            <a:ext cx="4916660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4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6" y="1169664"/>
            <a:ext cx="488716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4A55CE7-687F-4F40-BECE-0C8C7BE6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083" y="1169664"/>
            <a:ext cx="490183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1B870629-8278-B741-AD33-69BD84FA5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54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0" y="691764"/>
            <a:ext cx="5486400" cy="17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5998" y="2686050"/>
            <a:ext cx="5658919" cy="27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1870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Constantia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27" r:id="rId3"/>
    <p:sldLayoutId id="2147483724" r:id="rId4"/>
    <p:sldLayoutId id="2147483735" r:id="rId5"/>
    <p:sldLayoutId id="2147483729" r:id="rId6"/>
    <p:sldLayoutId id="2147483725" r:id="rId7"/>
    <p:sldLayoutId id="2147483730" r:id="rId8"/>
    <p:sldLayoutId id="2147483731" r:id="rId9"/>
    <p:sldLayoutId id="2147483732" r:id="rId10"/>
    <p:sldLayoutId id="2147483734" r:id="rId11"/>
    <p:sldLayoutId id="2147483728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i="0" kern="1200">
          <a:solidFill>
            <a:schemeClr val="accent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ＭＳ Ｐゴシック" charset="0"/>
          <a:cs typeface="Poppins" pitchFamily="2" charset="77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4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todistusvalinta/#amk-todistusvalin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valintatavat/amk-valintakoe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akijapalvelut@karelia.f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elia.fi/en/education/bachelor-s-degrees/industrial-management" TargetMode="External"/><Relationship Id="rId2" Type="http://schemas.openxmlformats.org/officeDocument/2006/relationships/hyperlink" Target="http://www.karelia.fi/en/education/bachelor-s-degrees/international-busines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arelia.fi/en/information-and-communication-technolo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sinfo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valintatavat/amk-valintakoe/#saavutettavuus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todistusvalint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ammattikorkeakouluun.fi/hakijalle/valintatavat/amk-valintako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57013"/>
            <a:ext cx="6543368" cy="1167473"/>
          </a:xfrm>
        </p:spPr>
        <p:txBody>
          <a:bodyPr/>
          <a:lstStyle/>
          <a:p>
            <a:r>
              <a:rPr lang="fi-FI" sz="4000" dirty="0"/>
              <a:t>Ketkä mukana todistusvalinnoissa?</a:t>
            </a:r>
            <a:br>
              <a:rPr lang="fi-FI" sz="4000" dirty="0"/>
            </a:br>
            <a:r>
              <a:rPr lang="fi-FI" sz="4000" dirty="0"/>
              <a:t>	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24486"/>
            <a:ext cx="9702800" cy="476935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i-FI" dirty="0"/>
              <a:t>Ammatillinen perustutkinto, joka on suoritettu 1.8.2015 jälkeen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Keväällä 2024 valmistuvat hakijat </a:t>
            </a:r>
          </a:p>
          <a:p>
            <a:pPr lvl="1">
              <a:buFontTx/>
              <a:buChar char="-"/>
            </a:pPr>
            <a:endParaRPr lang="fi-FI" dirty="0"/>
          </a:p>
          <a:p>
            <a:pPr lvl="1">
              <a:buFontTx/>
              <a:buChar char="-"/>
            </a:pPr>
            <a:r>
              <a:rPr lang="fi-FI" dirty="0"/>
              <a:t>Ammatillisessa todistusvalinnassa ovat mukana hakijat, joiden tarvittavat suoritustiedot sekä tutkintosuorituksen vahvistuspäivämäärä ovat </a:t>
            </a:r>
            <a:r>
              <a:rPr lang="fi-FI" b="1" dirty="0"/>
              <a:t>tallennettuna</a:t>
            </a:r>
            <a:r>
              <a:rPr lang="fi-FI" dirty="0"/>
              <a:t> </a:t>
            </a:r>
            <a:r>
              <a:rPr lang="fi-FI" b="1" dirty="0"/>
              <a:t>KOSKI-palveluun</a:t>
            </a:r>
            <a:r>
              <a:rPr lang="fi-FI" dirty="0"/>
              <a:t> </a:t>
            </a:r>
            <a:r>
              <a:rPr lang="fi-FI" b="1" dirty="0"/>
              <a:t>13.5.2024 mennessä. </a:t>
            </a:r>
          </a:p>
          <a:p>
            <a:pPr lvl="1">
              <a:buFontTx/>
              <a:buChar char="-"/>
            </a:pPr>
            <a:r>
              <a:rPr lang="fi-FI" dirty="0"/>
              <a:t>IB-ylioppilaat: ennakkoarvioinnit tallennettava hakemukselle </a:t>
            </a:r>
            <a:r>
              <a:rPr lang="fi-FI" b="1" dirty="0"/>
              <a:t>3.4.2024 </a:t>
            </a:r>
            <a:r>
              <a:rPr lang="fi-FI" dirty="0"/>
              <a:t>mennessä</a:t>
            </a:r>
          </a:p>
          <a:p>
            <a:pPr lvl="1">
              <a:buFontTx/>
              <a:buChar char="-"/>
            </a:pPr>
            <a:r>
              <a:rPr lang="fi-FI" dirty="0"/>
              <a:t>Hakukeväänä valmistuvien IB/EB lopulliset arvosanat </a:t>
            </a:r>
            <a:r>
              <a:rPr lang="fi-FI" b="1" dirty="0"/>
              <a:t>11.7.2024</a:t>
            </a:r>
          </a:p>
          <a:p>
            <a:pPr lvl="1">
              <a:buFontTx/>
              <a:buChar char="-"/>
            </a:pPr>
            <a:endParaRPr lang="fi-FI" b="1" dirty="0"/>
          </a:p>
          <a:p>
            <a:pPr lvl="1">
              <a:buFontTx/>
              <a:buChar char="-"/>
            </a:pPr>
            <a:r>
              <a:rPr lang="fi-FI" dirty="0"/>
              <a:t>Ylioppilaat: tiedot saadaan suoraan </a:t>
            </a:r>
            <a:r>
              <a:rPr lang="fi-FI" dirty="0" err="1"/>
              <a:t>YTL:stä</a:t>
            </a:r>
            <a:r>
              <a:rPr lang="fi-FI" dirty="0"/>
              <a:t>.</a:t>
            </a:r>
          </a:p>
          <a:p>
            <a:pPr lvl="1">
              <a:buFontTx/>
              <a:buChar char="-"/>
            </a:pPr>
            <a:endParaRPr lang="fi-FI" b="1" dirty="0"/>
          </a:p>
          <a:p>
            <a:pPr>
              <a:buFontTx/>
              <a:buChar char="-"/>
            </a:pPr>
            <a:r>
              <a:rPr lang="fi-FI" dirty="0"/>
              <a:t>Todistusvalintojen pisteytysmallit: </a:t>
            </a:r>
            <a:r>
              <a:rPr lang="fi-FI" dirty="0">
                <a:hlinkClick r:id="rId3"/>
              </a:rPr>
              <a:t>ammattikorkeakouluun.fi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3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22299"/>
            <a:ext cx="6543368" cy="1702187"/>
          </a:xfrm>
        </p:spPr>
        <p:txBody>
          <a:bodyPr/>
          <a:lstStyle/>
          <a:p>
            <a:r>
              <a:rPr lang="fi-FI" sz="4000" dirty="0"/>
              <a:t>AMK-valintakoe </a:t>
            </a:r>
            <a:br>
              <a:rPr lang="fi-FI" sz="4000" dirty="0"/>
            </a:br>
            <a:r>
              <a:rPr lang="fi-FI" sz="4000" dirty="0"/>
              <a:t>27. </a:t>
            </a:r>
            <a:r>
              <a:rPr lang="en-FI" sz="4000" dirty="0"/>
              <a:t>–</a:t>
            </a:r>
            <a:r>
              <a:rPr lang="fi-FI" sz="4000" dirty="0"/>
              <a:t> 31.5.2024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921267"/>
            <a:ext cx="8313174" cy="4405791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Hakija valitsee hakulomakkeella valintakokeen suorituspaikan ja päivän. Valinta on sitova. </a:t>
            </a:r>
          </a:p>
          <a:p>
            <a:r>
              <a:rPr lang="fi-FI" sz="2400" dirty="0"/>
              <a:t>Valintakoepaikat täyttyvät ilmoittautumisjärjestyksessä </a:t>
            </a:r>
            <a:r>
              <a:rPr lang="en-FI" sz="2400" dirty="0"/>
              <a:t>–</a:t>
            </a:r>
            <a:r>
              <a:rPr lang="fi-FI" sz="2400" dirty="0"/>
              <a:t>&gt; kannattaa hakea ajoissa!</a:t>
            </a:r>
          </a:p>
          <a:p>
            <a:r>
              <a:rPr lang="fi-FI" sz="2400" dirty="0"/>
              <a:t>Koe suoritetaan omalla kannettavalla tietokoneella</a:t>
            </a:r>
          </a:p>
          <a:p>
            <a:r>
              <a:rPr lang="fi-FI" sz="2400" dirty="0"/>
              <a:t>Kutsua kokeeseen ei lähetetä. QR-koodi lähetetään koetta alustavalla viikolla hakijan sähköpostiin sekä tekstiviestillä. Viestissä kerrottu hakijan valitsema valintakoepaikka ja aika, sekä ohjataan tutustumaan tarkemmin valintakoeohjeisiin, laitteistovaatimuksiin ym. Ammattikorkeakouluun.fi –sivulla.  </a:t>
            </a:r>
          </a:p>
          <a:p>
            <a:pPr marL="0" indent="0">
              <a:buNone/>
            </a:pPr>
            <a:endParaRPr lang="fi-FI" sz="2400" dirty="0">
              <a:hlinkClick r:id="rId2"/>
            </a:endParaRPr>
          </a:p>
          <a:p>
            <a:r>
              <a:rPr lang="fi-FI" sz="2400" dirty="0">
                <a:hlinkClick r:id="rId2"/>
              </a:rPr>
              <a:t>Ammattikorkeakouluun.fi</a:t>
            </a:r>
            <a:r>
              <a:rPr lang="fi-FI" sz="2400" dirty="0"/>
              <a:t> –sivustolta löytyvät kaikki valintakokeeseen liittyvät ohjeet! 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02831"/>
            <a:ext cx="6543368" cy="1702187"/>
          </a:xfrm>
        </p:spPr>
        <p:txBody>
          <a:bodyPr/>
          <a:lstStyle/>
          <a:p>
            <a:r>
              <a:rPr lang="fi-FI" sz="3600" dirty="0"/>
              <a:t>AMK-valintakokeen rakenne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19191" y="6044799"/>
            <a:ext cx="41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ammattikorkeakouluun.fi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EFF2E17-0154-4554-AD8F-B9A08BAD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030794"/>
            <a:ext cx="8313174" cy="3296264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 descr="https://www.ammattikorkeakouluun.fi/wp-content/uploads/2021/08/AMK-valintakoe_osiot_S2021-1024x417.png">
            <a:extLst>
              <a:ext uri="{FF2B5EF4-FFF2-40B4-BE49-F238E27FC236}">
                <a16:creationId xmlns:a16="http://schemas.microsoft.com/office/drawing/2014/main" id="{D38A4DE6-3C7C-4836-AEB5-F476D61B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04951"/>
            <a:ext cx="9753600" cy="45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13106"/>
            <a:ext cx="6543368" cy="1050616"/>
          </a:xfrm>
        </p:spPr>
        <p:txBody>
          <a:bodyPr/>
          <a:lstStyle/>
          <a:p>
            <a:r>
              <a:rPr lang="fi-FI" sz="3600" dirty="0"/>
              <a:t>Valintojen  jälkeen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973155"/>
            <a:ext cx="8729609" cy="5188449"/>
          </a:xfrm>
        </p:spPr>
        <p:txBody>
          <a:bodyPr>
            <a:normAutofit fontScale="92500"/>
          </a:bodyPr>
          <a:lstStyle/>
          <a:p>
            <a:endParaRPr lang="fi-FI" sz="1400" dirty="0"/>
          </a:p>
          <a:p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Valinnan tulokset julkaistaan Oma Opintopolku </a:t>
            </a:r>
            <a:r>
              <a:rPr lang="en-FI" sz="1600" b="1" dirty="0"/>
              <a:t>–</a:t>
            </a:r>
            <a:r>
              <a:rPr lang="fi-FI" sz="1600" b="1" dirty="0"/>
              <a:t>palvelussa</a:t>
            </a:r>
            <a:r>
              <a:rPr lang="fi-FI" sz="1600" dirty="0"/>
              <a:t>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Todistusvalinnat julkaistaan </a:t>
            </a:r>
            <a:r>
              <a:rPr lang="fi-FI" sz="1600" b="1" dirty="0"/>
              <a:t>27.5.2024 </a:t>
            </a:r>
            <a:r>
              <a:rPr lang="fi-FI" sz="1600" dirty="0"/>
              <a:t>mennessä</a:t>
            </a:r>
            <a:r>
              <a:rPr lang="fi-FI" sz="1600" b="1" dirty="0"/>
              <a:t>.</a:t>
            </a:r>
          </a:p>
          <a:p>
            <a:endParaRPr lang="fi-FI" sz="1600" dirty="0"/>
          </a:p>
          <a:p>
            <a:r>
              <a:rPr lang="fi-FI" sz="1600" dirty="0"/>
              <a:t> 1. yhteishaku tulokset julkaistaan </a:t>
            </a:r>
            <a:r>
              <a:rPr lang="fi-FI" sz="1600" b="1" dirty="0"/>
              <a:t>31.5.2024 </a:t>
            </a:r>
            <a:r>
              <a:rPr lang="fi-FI" sz="1600" dirty="0"/>
              <a:t>mennessä</a:t>
            </a:r>
            <a:r>
              <a:rPr lang="fi-FI" sz="1600" b="1" dirty="0"/>
              <a:t> </a:t>
            </a:r>
          </a:p>
          <a:p>
            <a:pPr lvl="1"/>
            <a:r>
              <a:rPr lang="fi-FI" sz="1600" dirty="0"/>
              <a:t>Opiskelupaikan voi ottaa vastaan kun tulos on julkaistu, ei jonotusmahdollisuutta.</a:t>
            </a:r>
          </a:p>
          <a:p>
            <a:pPr lvl="1"/>
            <a:endParaRPr lang="fi-FI" sz="1600" dirty="0"/>
          </a:p>
          <a:p>
            <a:r>
              <a:rPr lang="fi-FI" sz="1600" dirty="0"/>
              <a:t> 2. yhteishaku </a:t>
            </a:r>
            <a:r>
              <a:rPr lang="fi-FI" sz="1600" b="1" dirty="0"/>
              <a:t>4.7.2024 </a:t>
            </a:r>
            <a:r>
              <a:rPr lang="fi-FI" sz="1600" dirty="0"/>
              <a:t>mennessä​ &gt; opetushallituksen sähköinen tuloskirje</a:t>
            </a:r>
          </a:p>
          <a:p>
            <a:pPr lvl="1"/>
            <a:r>
              <a:rPr lang="fi-FI" sz="1600" dirty="0"/>
              <a:t>Opiskelupaikan voi ottaa vastaan, kun ylimmän hakutoiveen valinta on julkaistu​.</a:t>
            </a:r>
          </a:p>
          <a:p>
            <a:pPr lvl="1"/>
            <a:r>
              <a:rPr lang="fi-FI" sz="1600" dirty="0"/>
              <a:t>Oma Opintopolussa on linkki AMK-valintakokeen osiokohtaisiin pisteisiin. </a:t>
            </a:r>
          </a:p>
          <a:p>
            <a:pPr lvl="1"/>
            <a:r>
              <a:rPr lang="fi-FI" sz="1600" dirty="0"/>
              <a:t>Lisäksi omat vastaukset voi käydä katsomassa siinä amk:ssa, missä tehnyt kokeen. Aika varattava etukäteen.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Opiskelupaikan vastaanotto </a:t>
            </a:r>
            <a:r>
              <a:rPr lang="fi-FI" sz="1600" b="1" dirty="0"/>
              <a:t>11.7.2024 klo 15.00 </a:t>
            </a:r>
            <a:r>
              <a:rPr lang="fi-FI" sz="1600" dirty="0"/>
              <a:t>mennessä</a:t>
            </a:r>
            <a:r>
              <a:rPr lang="fi-FI" sz="1600" b="1" dirty="0"/>
              <a:t>. </a:t>
            </a:r>
            <a:r>
              <a:rPr lang="fi-FI" sz="1600" dirty="0"/>
              <a:t>Varasijalta valitulla paikan vastaanottoaikaa 7 vuorokautta.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Varasijoilta ottaminen ja jonotus päättyvät </a:t>
            </a:r>
            <a:r>
              <a:rPr lang="fi-FI" sz="1600" b="1" dirty="0"/>
              <a:t>6.8.2024.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6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C74274-CA49-45F1-B989-330AB344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8237"/>
            <a:ext cx="6543368" cy="1320800"/>
          </a:xfrm>
        </p:spPr>
        <p:txBody>
          <a:bodyPr/>
          <a:lstStyle/>
          <a:p>
            <a:r>
              <a:rPr lang="fi-FI" dirty="0"/>
              <a:t>Muitakin väyliä on…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B96D3-8324-46AB-8F59-92AF69987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69037"/>
            <a:ext cx="8313174" cy="513157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Avoimen polkuopiskelu (30 op </a:t>
            </a:r>
            <a:r>
              <a:rPr lang="fi-FI" dirty="0" err="1"/>
              <a:t>Riverian</a:t>
            </a:r>
            <a:r>
              <a:rPr lang="fi-FI" dirty="0"/>
              <a:t> väyläopiskelijat ja </a:t>
            </a:r>
            <a:r>
              <a:rPr lang="fi-FI" dirty="0" err="1"/>
              <a:t>kv</a:t>
            </a:r>
            <a:r>
              <a:rPr lang="fi-FI" dirty="0"/>
              <a:t>-koulutukset/45 op suomenkieliset koulutukset)</a:t>
            </a:r>
          </a:p>
          <a:p>
            <a:r>
              <a:rPr lang="fi-FI" dirty="0"/>
              <a:t>Väyläopiskelu lukion suorittaneille Väyläopinnot, (15 op), voi aloittaa viimeistään vuoden sisällä lukiosta valmistumisen jälkeen)</a:t>
            </a:r>
            <a:r>
              <a:rPr lang="fi-FI" sz="2000" i="1" dirty="0"/>
              <a:t>Lisätiedot lukioväylästä: katja.vayrynen@karelia.fi</a:t>
            </a:r>
          </a:p>
          <a:p>
            <a:pPr marL="800100" lvl="2" indent="0">
              <a:buNone/>
            </a:pPr>
            <a:r>
              <a:rPr lang="fi-FI" dirty="0"/>
              <a:t>Polku- tai väyläopinnot suoritettuaan voi hakea Avoimen väylän erillishaussa tutkinto-opiskelijaksi ilman valintakoetta. </a:t>
            </a:r>
          </a:p>
          <a:p>
            <a:pPr marL="800100" lvl="2" indent="0">
              <a:buNone/>
            </a:pPr>
            <a:endParaRPr lang="fi-FI" dirty="0"/>
          </a:p>
          <a:p>
            <a:pPr marL="400050" lvl="1" indent="0">
              <a:buNone/>
            </a:pPr>
            <a:r>
              <a:rPr lang="fi-FI" dirty="0"/>
              <a:t>Muita erillishakuja: </a:t>
            </a:r>
          </a:p>
          <a:p>
            <a:pPr lvl="1" indent="-342900"/>
            <a:r>
              <a:rPr lang="fi-FI" dirty="0" err="1"/>
              <a:t>Fast</a:t>
            </a:r>
            <a:r>
              <a:rPr lang="fi-FI" dirty="0"/>
              <a:t> </a:t>
            </a:r>
            <a:r>
              <a:rPr lang="fi-FI" dirty="0" err="1"/>
              <a:t>Track</a:t>
            </a:r>
            <a:r>
              <a:rPr lang="fi-FI" dirty="0"/>
              <a:t> – sairaanhoitajakoulutus lähihoitajille, haku tammikuussa 2024</a:t>
            </a:r>
          </a:p>
          <a:p>
            <a:pPr lvl="1" indent="-342900"/>
            <a:r>
              <a:rPr lang="fi-FI" dirty="0" err="1"/>
              <a:t>Kv</a:t>
            </a:r>
            <a:r>
              <a:rPr lang="fi-FI" dirty="0"/>
              <a:t>-koulutusten erillishaku tammi-helmikuu 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2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188330"/>
            <a:ext cx="5653548" cy="1200203"/>
          </a:xfrm>
        </p:spPr>
        <p:txBody>
          <a:bodyPr>
            <a:normAutofit/>
          </a:bodyPr>
          <a:lstStyle/>
          <a:p>
            <a:r>
              <a:rPr lang="fi-FI" dirty="0"/>
              <a:t>Ota yhteyttä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1160981"/>
            <a:ext cx="5653548" cy="4496690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>
                <a:hlinkClick r:id="rId3"/>
              </a:rPr>
              <a:t>hakijapalvelut@karelia.fi</a:t>
            </a:r>
            <a:r>
              <a:rPr lang="fi-FI" dirty="0"/>
              <a:t> </a:t>
            </a:r>
          </a:p>
          <a:p>
            <a:r>
              <a:rPr lang="en-FI" dirty="0"/>
              <a:t>050 </a:t>
            </a:r>
            <a:r>
              <a:rPr lang="fi-FI" dirty="0"/>
              <a:t>361 1871</a:t>
            </a:r>
            <a:r>
              <a:rPr lang="en-FI" dirty="0"/>
              <a:t>, 050 </a:t>
            </a:r>
            <a:r>
              <a:rPr lang="fi-FI" dirty="0"/>
              <a:t>560 9845, </a:t>
            </a:r>
          </a:p>
          <a:p>
            <a:r>
              <a:rPr lang="fi-FI" dirty="0"/>
              <a:t>050 408 8429</a:t>
            </a:r>
          </a:p>
          <a:p>
            <a:endParaRPr lang="fi-FI" dirty="0">
              <a:solidFill>
                <a:srgbClr val="0070C0"/>
              </a:solidFill>
            </a:endParaRPr>
          </a:p>
          <a:p>
            <a:pPr lvl="3"/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Kiitos </a:t>
            </a:r>
            <a:r>
              <a:rPr lang="fi-FI" sz="40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fi-FI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C63EF-DC0C-1F4A-B252-C6DB360D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Jätä </a:t>
            </a:r>
            <a:br>
              <a:rPr lang="fi-FI" dirty="0"/>
            </a:br>
            <a:r>
              <a:rPr lang="fi-FI" dirty="0"/>
              <a:t>hyvä jälki</a:t>
            </a:r>
            <a:r>
              <a:rPr lang="fi-US" dirty="0"/>
              <a:t>.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5813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48E7F-55C4-5D4F-8B89-CAC822EB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172" y="1530774"/>
            <a:ext cx="10284771" cy="4542873"/>
          </a:xfrm>
        </p:spPr>
        <p:txBody>
          <a:bodyPr/>
          <a:lstStyle/>
          <a:p>
            <a:r>
              <a:rPr lang="fi-FI" dirty="0"/>
              <a:t>Korkeakoulujen yhteishaut 2024</a:t>
            </a:r>
            <a:endParaRPr lang="fi-US" sz="6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FBC843-0D17-A346-9EF4-15579C213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1124373"/>
            <a:ext cx="5693292" cy="1429173"/>
          </a:xfrm>
        </p:spPr>
        <p:txBody>
          <a:bodyPr/>
          <a:lstStyle/>
          <a:p>
            <a:r>
              <a:rPr lang="fi-FI" sz="1800" dirty="0"/>
              <a:t>Hakijapalvelut</a:t>
            </a:r>
          </a:p>
          <a:p>
            <a:r>
              <a:rPr lang="fi-FI" sz="1800" dirty="0"/>
              <a:t>Hakukoordinaattori Auli Karjalainen</a:t>
            </a:r>
            <a:endParaRPr lang="fi-US" sz="1800" dirty="0"/>
          </a:p>
        </p:txBody>
      </p:sp>
    </p:spTree>
    <p:extLst>
      <p:ext uri="{BB962C8B-B14F-4D97-AF65-F5344CB8AC3E}">
        <p14:creationId xmlns:p14="http://schemas.microsoft.com/office/powerpoint/2010/main" val="2065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89FCB-8C8C-424B-BE2D-25C590A4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99"/>
            <a:ext cx="6543368" cy="1702187"/>
          </a:xfrm>
        </p:spPr>
        <p:txBody>
          <a:bodyPr/>
          <a:lstStyle/>
          <a:p>
            <a:r>
              <a:rPr lang="en-US" dirty="0" err="1"/>
              <a:t>Korkeakoulujen</a:t>
            </a:r>
            <a:r>
              <a:rPr lang="en-US" dirty="0"/>
              <a:t> </a:t>
            </a:r>
            <a:r>
              <a:rPr lang="en-US" dirty="0" err="1"/>
              <a:t>yhteishaut</a:t>
            </a:r>
            <a:r>
              <a:rPr lang="en-US" dirty="0"/>
              <a:t> 2024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B1E575-640A-9648-9F8E-AD21291AB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28307"/>
            <a:ext cx="8313174" cy="445468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Kevään ensimmäinen yhteishaku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b="1" dirty="0"/>
              <a:t>3. - 17.1.2024</a:t>
            </a:r>
            <a:endParaRPr lang="fi-FI" dirty="0"/>
          </a:p>
          <a:p>
            <a:endParaRPr lang="fi-FI" dirty="0"/>
          </a:p>
          <a:p>
            <a:r>
              <a:rPr lang="fi-FI" dirty="0"/>
              <a:t>Kevään toinen yhteishaku </a:t>
            </a:r>
          </a:p>
          <a:p>
            <a:pPr marL="0" indent="0">
              <a:buNone/>
            </a:pPr>
            <a:r>
              <a:rPr lang="fi-FI" b="1" dirty="0"/>
              <a:t>	13. – 27.3.2024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Syksyn yhteishaku​ 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	28.8. – 11.9.2024</a:t>
            </a:r>
          </a:p>
          <a:p>
            <a:endParaRPr lang="fi-FI" dirty="0"/>
          </a:p>
          <a:p>
            <a:r>
              <a:rPr lang="fi-FI" dirty="0"/>
              <a:t>Hakulomake on mobiilikäyttöinen. Hakeminen ei vaadi kirjautumista Oma Opintopolku </a:t>
            </a:r>
            <a:r>
              <a:rPr lang="en-FI" dirty="0"/>
              <a:t>–</a:t>
            </a:r>
            <a:r>
              <a:rPr lang="fi-FI" dirty="0"/>
              <a:t>palveluun. Hakija voi muokata hakulomakettaan hakuaikana.</a:t>
            </a:r>
          </a:p>
          <a:p>
            <a:r>
              <a:rPr lang="fi-FI" dirty="0"/>
              <a:t>Liitteet ladataan hakulomakkeelle. Lomake ohjaa. </a:t>
            </a:r>
          </a:p>
        </p:txBody>
      </p:sp>
    </p:spTree>
    <p:extLst>
      <p:ext uri="{BB962C8B-B14F-4D97-AF65-F5344CB8AC3E}">
        <p14:creationId xmlns:p14="http://schemas.microsoft.com/office/powerpoint/2010/main" val="14368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599" y="654894"/>
            <a:ext cx="7435065" cy="1702187"/>
          </a:xfrm>
        </p:spPr>
        <p:txBody>
          <a:bodyPr/>
          <a:lstStyle/>
          <a:p>
            <a:r>
              <a:rPr lang="fi-FI" dirty="0"/>
              <a:t>Korkeakoulujen kevään 1.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2455524"/>
            <a:ext cx="8313174" cy="4212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3.– 17.1.2024</a:t>
            </a:r>
          </a:p>
          <a:p>
            <a:pPr lvl="1">
              <a:buFontTx/>
              <a:buChar char="-"/>
            </a:pPr>
            <a:r>
              <a:rPr lang="fi-FI" dirty="0"/>
              <a:t>Haussa vieraskieliset koulutukset sekä Taideyliopiston koulutukset.</a:t>
            </a:r>
          </a:p>
          <a:p>
            <a:pPr marL="0" indent="0">
              <a:buNone/>
            </a:pPr>
            <a:r>
              <a:rPr lang="fi-FI" dirty="0"/>
              <a:t>Ei hakukohteiden priorisointia. Hakija voi valita kuusi hakukohdetta.</a:t>
            </a:r>
          </a:p>
          <a:p>
            <a:pPr lvl="1"/>
            <a:r>
              <a:rPr lang="fi-FI" dirty="0"/>
              <a:t>voi tulla hyväksytyksi kaikkiin hakukohteisiin</a:t>
            </a:r>
          </a:p>
          <a:p>
            <a:pPr lvl="1"/>
            <a:r>
              <a:rPr lang="fi-FI" dirty="0"/>
              <a:t>voi vastaanottaa vain yhden korkeakoulupaikan samana lukukautena alkavasta koulutuksesta</a:t>
            </a:r>
          </a:p>
          <a:p>
            <a:pPr lvl="1"/>
            <a:r>
              <a:rPr lang="fi-FI" dirty="0"/>
              <a:t>Uutta 1. haussa: International UAS </a:t>
            </a:r>
            <a:r>
              <a:rPr lang="fi-FI" dirty="0" err="1"/>
              <a:t>Exam</a:t>
            </a:r>
            <a:r>
              <a:rPr lang="fi-FI" dirty="0"/>
              <a:t> kielitodistus, biopassi</a:t>
            </a:r>
          </a:p>
        </p:txBody>
      </p:sp>
    </p:spTree>
    <p:extLst>
      <p:ext uri="{BB962C8B-B14F-4D97-AF65-F5344CB8AC3E}">
        <p14:creationId xmlns:p14="http://schemas.microsoft.com/office/powerpoint/2010/main" val="21933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7640" y="691764"/>
            <a:ext cx="5841908" cy="1702187"/>
          </a:xfrm>
        </p:spPr>
        <p:txBody>
          <a:bodyPr>
            <a:normAutofit/>
          </a:bodyPr>
          <a:lstStyle/>
          <a:p>
            <a:r>
              <a:rPr lang="fi-FI" sz="4400" dirty="0"/>
              <a:t>Kareliassa haussa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25447" y="2393951"/>
            <a:ext cx="6021113" cy="3150727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fi-FI" sz="1900" dirty="0">
                <a:hlinkClick r:id="rId2"/>
              </a:rPr>
              <a:t>International Business </a:t>
            </a:r>
            <a:r>
              <a:rPr lang="fi-FI" sz="1900" dirty="0"/>
              <a:t>(Tradenomi AMK) </a:t>
            </a:r>
          </a:p>
          <a:p>
            <a:pPr marL="400050" lvl="1" indent="0">
              <a:buNone/>
            </a:pPr>
            <a:r>
              <a:rPr lang="fi-FI" sz="1900" dirty="0">
                <a:hlinkClick r:id="rId3"/>
              </a:rPr>
              <a:t>Industrial Management </a:t>
            </a:r>
            <a:r>
              <a:rPr lang="fi-FI" sz="1900" dirty="0"/>
              <a:t>(Insinööri AMK)</a:t>
            </a:r>
          </a:p>
          <a:p>
            <a:pPr marL="400050" lvl="1" indent="0">
              <a:buNone/>
            </a:pPr>
            <a:r>
              <a:rPr lang="fi-FI" sz="1900" dirty="0" err="1">
                <a:hlinkClick r:id="rId4"/>
              </a:rPr>
              <a:t>Information</a:t>
            </a:r>
            <a:r>
              <a:rPr lang="fi-FI" sz="1900" dirty="0">
                <a:hlinkClick r:id="rId4"/>
              </a:rPr>
              <a:t> and </a:t>
            </a:r>
            <a:r>
              <a:rPr lang="fi-FI" sz="1900" dirty="0" err="1">
                <a:hlinkClick r:id="rId4"/>
              </a:rPr>
              <a:t>Communication</a:t>
            </a:r>
            <a:r>
              <a:rPr lang="fi-FI" sz="1900" dirty="0">
                <a:hlinkClick r:id="rId4"/>
              </a:rPr>
              <a:t> Technology</a:t>
            </a:r>
            <a:r>
              <a:rPr lang="fi-FI" sz="1900" dirty="0"/>
              <a:t>(Insinööri AMK)</a:t>
            </a:r>
          </a:p>
          <a:p>
            <a:pPr marL="400050" lvl="1" indent="0">
              <a:buNone/>
            </a:pPr>
            <a:endParaRPr lang="fi-FI" sz="1900" dirty="0"/>
          </a:p>
          <a:p>
            <a:pPr marL="400050" lvl="1" indent="0">
              <a:buNone/>
            </a:pPr>
            <a:r>
              <a:rPr lang="fi-FI" sz="1900" dirty="0" err="1">
                <a:solidFill>
                  <a:srgbClr val="00B050"/>
                </a:solidFill>
              </a:rPr>
              <a:t>Sustainability</a:t>
            </a:r>
            <a:r>
              <a:rPr lang="fi-FI" sz="1900" dirty="0">
                <a:solidFill>
                  <a:srgbClr val="00B050"/>
                </a:solidFill>
              </a:rPr>
              <a:t> Management </a:t>
            </a:r>
            <a:r>
              <a:rPr lang="fi-FI" sz="1900" b="1" dirty="0">
                <a:solidFill>
                  <a:srgbClr val="FF0000"/>
                </a:solidFill>
              </a:rPr>
              <a:t>UUSI</a:t>
            </a:r>
            <a:br>
              <a:rPr lang="fi-FI" sz="1900" dirty="0"/>
            </a:br>
            <a:r>
              <a:rPr lang="fi-FI" sz="1900" dirty="0"/>
              <a:t>(Insinööri, ylempi AMK)</a:t>
            </a:r>
            <a:endParaRPr lang="fi-FI" sz="1900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720" y="530942"/>
            <a:ext cx="11288560" cy="729814"/>
          </a:xfrm>
        </p:spPr>
        <p:txBody>
          <a:bodyPr/>
          <a:lstStyle/>
          <a:p>
            <a:br>
              <a:rPr lang="fi-FI" sz="2800" dirty="0"/>
            </a:br>
            <a:r>
              <a:rPr lang="fi-FI" sz="2800" dirty="0"/>
              <a:t>Karelian opiskelijavalintatavat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1720" y="1526626"/>
            <a:ext cx="10785240" cy="49351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International Business, Industrial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Todistusvalinnat (yo ja ammatillinen)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International UAS </a:t>
            </a:r>
            <a:r>
              <a:rPr lang="fi-FI" dirty="0" err="1"/>
              <a:t>Exam</a:t>
            </a:r>
            <a:r>
              <a:rPr lang="fi-FI" dirty="0"/>
              <a:t> –valintakoe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SAT–testivalinta.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b="1" dirty="0" err="1"/>
              <a:t>Information</a:t>
            </a:r>
            <a:r>
              <a:rPr lang="fi-FI" b="1" dirty="0"/>
              <a:t> and </a:t>
            </a:r>
            <a:r>
              <a:rPr lang="fi-FI" b="1" dirty="0" err="1"/>
              <a:t>Communication</a:t>
            </a:r>
            <a:r>
              <a:rPr lang="fi-FI" b="1" dirty="0"/>
              <a:t>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Valintakurssi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r>
              <a:rPr lang="fi-FI" b="1" dirty="0" err="1"/>
              <a:t>Sustainability</a:t>
            </a:r>
            <a:r>
              <a:rPr lang="fi-FI" b="1" dirty="0"/>
              <a:t> Management, </a:t>
            </a:r>
            <a:r>
              <a:rPr lang="fi-FI" dirty="0"/>
              <a:t>Master </a:t>
            </a:r>
            <a:r>
              <a:rPr lang="fi-FI" dirty="0" err="1"/>
              <a:t>Degree</a:t>
            </a:r>
            <a:r>
              <a:rPr lang="fi-FI" dirty="0"/>
              <a:t> of Technology</a:t>
            </a:r>
          </a:p>
          <a:p>
            <a:r>
              <a:rPr lang="fi-FI" dirty="0"/>
              <a:t>Ennakkotehtävä ja haastattelu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hlinkClick r:id="rId3"/>
              </a:rPr>
              <a:t>www.UASinfo.fi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Ammattikorkeakoulujen englanninkielinen tiedotussivu: Valintaperusteet, valintavat, tietoa englanninkielisistä koulutuksista.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31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7840" y="122299"/>
            <a:ext cx="6543368" cy="1702187"/>
          </a:xfrm>
        </p:spPr>
        <p:txBody>
          <a:bodyPr/>
          <a:lstStyle/>
          <a:p>
            <a:r>
              <a:rPr lang="fi-FI" sz="3600" dirty="0"/>
              <a:t>Kevään 2.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7840" y="1720427"/>
            <a:ext cx="8313174" cy="4064929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13.</a:t>
            </a:r>
            <a:r>
              <a:rPr lang="en-FI" b="1" dirty="0"/>
              <a:t>–</a:t>
            </a:r>
            <a:r>
              <a:rPr lang="fi-FI" b="1" dirty="0"/>
              <a:t> 27.3.2024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r>
              <a:rPr lang="fi-FI" dirty="0"/>
              <a:t>haussa suomen- ja ruotsinkieliset koulutukset</a:t>
            </a:r>
          </a:p>
          <a:p>
            <a:pPr lvl="1"/>
            <a:r>
              <a:rPr lang="fi-FI" dirty="0"/>
              <a:t>tarvittavat liitteet hakulomakkeelle viimeistään 3.4.  </a:t>
            </a:r>
          </a:p>
          <a:p>
            <a:pPr lvl="1"/>
            <a:r>
              <a:rPr lang="fi-FI" dirty="0"/>
              <a:t>valintakokeen </a:t>
            </a:r>
            <a:r>
              <a:rPr lang="fi-FI" dirty="0">
                <a:hlinkClick r:id="rId2"/>
              </a:rPr>
              <a:t>yksilölliset järjestelypyynnöt </a:t>
            </a:r>
            <a:r>
              <a:rPr lang="fi-FI" dirty="0"/>
              <a:t> 3.4. mennessä sen amk:n hakijapalveluihin, jonne hakija on ilmoittautunut valintakokeeseen.</a:t>
            </a:r>
          </a:p>
        </p:txBody>
      </p:sp>
    </p:spTree>
    <p:extLst>
      <p:ext uri="{BB962C8B-B14F-4D97-AF65-F5344CB8AC3E}">
        <p14:creationId xmlns:p14="http://schemas.microsoft.com/office/powerpoint/2010/main" val="11241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71335" y="691764"/>
            <a:ext cx="6078213" cy="1702187"/>
          </a:xfrm>
        </p:spPr>
        <p:txBody>
          <a:bodyPr>
            <a:normAutofit fontScale="90000"/>
          </a:bodyPr>
          <a:lstStyle/>
          <a:p>
            <a:r>
              <a:rPr lang="fi-FI" dirty="0"/>
              <a:t>Karelian </a:t>
            </a:r>
            <a:r>
              <a:rPr lang="fi-FI" u="sng" dirty="0"/>
              <a:t>uudet</a:t>
            </a:r>
            <a:r>
              <a:rPr lang="fi-FI" dirty="0"/>
              <a:t> suomenkieliset hakukohteet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71335" y="2137026"/>
            <a:ext cx="6078213" cy="34007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Tradenomi (AMK), Y-akatemia</a:t>
            </a:r>
          </a:p>
          <a:p>
            <a:r>
              <a:rPr lang="fi-FI" sz="1800" dirty="0"/>
              <a:t>15 aloituspaikkaa</a:t>
            </a:r>
          </a:p>
          <a:p>
            <a:endParaRPr lang="fi-FI" sz="1800" dirty="0"/>
          </a:p>
          <a:p>
            <a:pPr marL="0" indent="0">
              <a:buNone/>
            </a:pPr>
            <a:r>
              <a:rPr lang="fi-FI" sz="1800" dirty="0"/>
              <a:t>Medianomi (AMK), Y-akatemia</a:t>
            </a:r>
          </a:p>
          <a:p>
            <a:r>
              <a:rPr lang="fi-FI" sz="1800" dirty="0"/>
              <a:t>10 aloituspaikkaa</a:t>
            </a:r>
          </a:p>
          <a:p>
            <a:endParaRPr lang="fi-FI" sz="1800" dirty="0"/>
          </a:p>
          <a:p>
            <a:r>
              <a:rPr lang="fi-FI" sz="1800" dirty="0"/>
              <a:t>Valitapa: Ennakkotehtävä ja haastattelu. </a:t>
            </a:r>
          </a:p>
        </p:txBody>
      </p:sp>
    </p:spTree>
    <p:extLst>
      <p:ext uri="{BB962C8B-B14F-4D97-AF65-F5344CB8AC3E}">
        <p14:creationId xmlns:p14="http://schemas.microsoft.com/office/powerpoint/2010/main" val="11037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43928"/>
            <a:ext cx="6543368" cy="1702187"/>
          </a:xfrm>
        </p:spPr>
        <p:txBody>
          <a:bodyPr/>
          <a:lstStyle/>
          <a:p>
            <a:r>
              <a:rPr lang="fi-FI" sz="3600" dirty="0"/>
              <a:t>Kevään 2. yhteishaun </a:t>
            </a:r>
            <a:br>
              <a:rPr lang="fi-FI" sz="3600" dirty="0"/>
            </a:br>
            <a:r>
              <a:rPr lang="fi-FI" sz="3600" dirty="0"/>
              <a:t>valintatavat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2347"/>
            <a:ext cx="8313174" cy="448471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dirty="0">
                <a:hlinkClick r:id="rId3"/>
              </a:rPr>
              <a:t>Todistusvalinnat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ammatillinen perustutkinto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ylioppilastutkinnot</a:t>
            </a:r>
          </a:p>
          <a:p>
            <a:pPr lvl="1"/>
            <a:endParaRPr lang="fi-FI" dirty="0">
              <a:hlinkClick r:id="rId4"/>
            </a:endParaRPr>
          </a:p>
          <a:p>
            <a:pPr lvl="1"/>
            <a:r>
              <a:rPr lang="fi-FI" dirty="0">
                <a:hlinkClick r:id="rId4"/>
              </a:rPr>
              <a:t>AMK-valintakoe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27. – 31.5.2024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Valintakoe Kareliassa 28. – 29.5.2024</a:t>
            </a:r>
          </a:p>
          <a:p>
            <a:pPr lvl="1"/>
            <a:r>
              <a:rPr lang="fi-FI" dirty="0"/>
              <a:t>AMK-valintakokeen pisteet muuttuneet jo syksyn -23 hakuun.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Lisäksi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Valintakurssi</a:t>
            </a:r>
            <a:r>
              <a:rPr lang="fi-FI" dirty="0"/>
              <a:t>: liiketalous monimuoto, tietojenkäsittely, konetekniikka, talotekniikka, rakennustekniikka</a:t>
            </a:r>
            <a:endParaRPr lang="fi-FI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fi-FI" dirty="0"/>
              <a:t>Oma valintakoe: medianomi päivätoteutus, medianomi Y-akatemia, tradenomi Y-akatemia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4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elia-PP-pohja_mac">
  <a:themeElements>
    <a:clrScheme name="Mukautetut 1">
      <a:dk1>
        <a:srgbClr val="000000"/>
      </a:dk1>
      <a:lt1>
        <a:srgbClr val="FFFFFF"/>
      </a:lt1>
      <a:dk2>
        <a:srgbClr val="19693C"/>
      </a:dk2>
      <a:lt2>
        <a:srgbClr val="D0D0D0"/>
      </a:lt2>
      <a:accent1>
        <a:srgbClr val="19693A"/>
      </a:accent1>
      <a:accent2>
        <a:srgbClr val="DCEBB9"/>
      </a:accent2>
      <a:accent3>
        <a:srgbClr val="96C8B3"/>
      </a:accent3>
      <a:accent4>
        <a:srgbClr val="EBBE78"/>
      </a:accent4>
      <a:accent5>
        <a:srgbClr val="FAE169"/>
      </a:accent5>
      <a:accent6>
        <a:srgbClr val="D78C46"/>
      </a:accent6>
      <a:hlink>
        <a:srgbClr val="289646"/>
      </a:hlink>
      <a:folHlink>
        <a:srgbClr val="BEDC7D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4374AD7D-C1DE-CF46-8D2D-435BAEAFB26A}" vid="{8A198971-15C5-0348-A0D2-4DE6517DE5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CB51EBF8078C4409D970493B1851225" ma:contentTypeVersion="64" ma:contentTypeDescription="Luo uusi asiakirja." ma:contentTypeScope="" ma:versionID="0f8628e137fcd34363f2da696d0a43b1">
  <xsd:schema xmlns:xsd="http://www.w3.org/2001/XMLSchema" xmlns:xs="http://www.w3.org/2001/XMLSchema" xmlns:p="http://schemas.microsoft.com/office/2006/metadata/properties" xmlns:ns2="86a9b6ee-f6ba-464e-948e-b48de1b99516" targetNamespace="http://schemas.microsoft.com/office/2006/metadata/properties" ma:root="true" ma:fieldsID="2ebfb4db96994f5874eb94e07696e3b1" ns2:_="">
    <xsd:import namespace="86a9b6ee-f6ba-464e-948e-b48de1b995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9b6ee-f6ba-464e-948e-b48de1b99516" elementFormDefault="qualified">
    <xsd:import namespace="http://schemas.microsoft.com/office/2006/documentManagement/types"/>
    <xsd:import namespace="http://schemas.microsoft.com/office/infopath/2007/PartnerControls"/>
    <xsd:element name="_dlc_DocId" ma:index="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3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" nillable="true" ma:displayName="Taxonomy Catch All Column" ma:hidden="true" ma:list="{2d7b4111-c777-4592-8b68-4a003c2a36b8}" ma:internalName="TaxCatchAll" ma:showField="CatchAllData" ma:web="b607641b-6aab-49db-a154-7b726feba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2d7b4111-c777-4592-8b68-4a003c2a36b8}" ma:internalName="TaxCatchAllLabel" ma:readOnly="true" ma:showField="CatchAllDataLabel" ma:web="b607641b-6aab-49db-a154-7b726feba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a9b6ee-f6ba-464e-948e-b48de1b99516"/>
    <_dlc_DocId xmlns="86a9b6ee-f6ba-464e-948e-b48de1b99516">KARELIA-442-2</_dlc_DocId>
    <_dlc_DocIdUrl xmlns="86a9b6ee-f6ba-464e-948e-b48de1b99516">
      <Url>https://intranet.karelia.fi/_layouts/15/DocIdRedir.aspx?ID=KARELIA-442-2</Url>
      <Description>KARELIA-442-2</Description>
    </_dlc_DocIdUrl>
  </documentManagement>
</p:properties>
</file>

<file path=customXml/item5.xml><?xml version="1.0" encoding="utf-8"?>
<?mso-contentType ?>
<SharedContentType xmlns="Microsoft.SharePoint.Taxonomy.ContentTypeSync" SourceId="b872c823-5acf-47a6-b135-e786da36de66" ContentTypeId="0x0101" PreviousValue="false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E3AC84-7373-4C40-8BCC-935341C28DB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1326854-697E-4032-BCEC-BCC5EB244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9b6ee-f6ba-464e-948e-b48de1b99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01975C-C744-47EA-ADE2-CF3EAC2C1FE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EB09A298-E83A-463B-B3E2-15BCC3FFFB3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a9b6ee-f6ba-464e-948e-b48de1b99516"/>
    <ds:schemaRef ds:uri="http://purl.org/dc/terms/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2711A9A4-3328-4C73-9F61-288346E2039C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ABD47D4-B880-46D7-81A5-9791FA984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karelia-esityspohja-2020</Template>
  <TotalTime>1062</TotalTime>
  <Words>818</Words>
  <Application>Microsoft Office PowerPoint</Application>
  <PresentationFormat>Laajakuva</PresentationFormat>
  <Paragraphs>142</Paragraphs>
  <Slides>16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Lucida Grande</vt:lpstr>
      <vt:lpstr>Poppins</vt:lpstr>
      <vt:lpstr>Karelia-PP-pohja_mac</vt:lpstr>
      <vt:lpstr>PowerPoint-esitys</vt:lpstr>
      <vt:lpstr>Korkeakoulujen yhteishaut 2024</vt:lpstr>
      <vt:lpstr>Korkeakoulujen yhteishaut 2024</vt:lpstr>
      <vt:lpstr>Korkeakoulujen kevään 1. yhteishaku</vt:lpstr>
      <vt:lpstr>Kareliassa haussa</vt:lpstr>
      <vt:lpstr> Karelian opiskelijavalintatavat</vt:lpstr>
      <vt:lpstr>Kevään 2. yhteishaku</vt:lpstr>
      <vt:lpstr>Karelian uudet suomenkieliset hakukohteet</vt:lpstr>
      <vt:lpstr>Kevään 2. yhteishaun  valintatavat</vt:lpstr>
      <vt:lpstr>Ketkä mukana todistusvalinnoissa?  </vt:lpstr>
      <vt:lpstr>AMK-valintakoe  27. – 31.5.2024</vt:lpstr>
      <vt:lpstr>AMK-valintakokeen rakenne</vt:lpstr>
      <vt:lpstr>Valintojen  jälkeen</vt:lpstr>
      <vt:lpstr>Muitakin väyliä on…</vt:lpstr>
      <vt:lpstr>Ota yhteyttä </vt:lpstr>
      <vt:lpstr> Jätä  hyvä jälki.   </vt:lpstr>
    </vt:vector>
  </TitlesOfParts>
  <Company>Karelia-amk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Karjalainen Auli</dc:creator>
  <cp:lastModifiedBy>Karjalainen Auli</cp:lastModifiedBy>
  <cp:revision>172</cp:revision>
  <cp:lastPrinted>2022-10-04T07:00:44Z</cp:lastPrinted>
  <dcterms:created xsi:type="dcterms:W3CDTF">2020-09-25T06:46:51Z</dcterms:created>
  <dcterms:modified xsi:type="dcterms:W3CDTF">2023-10-05T12:14:34Z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0x010100ACB51EBF8078C4409D970493B1851225</vt:lpwstr>
  </property>
  <property fmtid="{D5CDD505-2E9C-101B-9397-08002B2CF9AE}" pid="3" name="_dlc_DocIdItemGuid">
    <vt:lpwstr>41cebcce-d9f3-4530-8da5-a698a6309ea2</vt:lpwstr>
  </property>
</Properties>
</file>